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60" r:id="rId2"/>
    <p:sldId id="261" r:id="rId3"/>
    <p:sldId id="262" r:id="rId4"/>
    <p:sldId id="263" r:id="rId5"/>
    <p:sldId id="257" r:id="rId6"/>
    <p:sldId id="258" r:id="rId7"/>
    <p:sldId id="256" r:id="rId8"/>
    <p:sldId id="259" r:id="rId9"/>
    <p:sldId id="280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93" r:id="rId19"/>
    <p:sldId id="285" r:id="rId20"/>
    <p:sldId id="286" r:id="rId21"/>
    <p:sldId id="287" r:id="rId22"/>
    <p:sldId id="289" r:id="rId23"/>
    <p:sldId id="290" r:id="rId24"/>
    <p:sldId id="284" r:id="rId25"/>
    <p:sldId id="288" r:id="rId26"/>
    <p:sldId id="291" r:id="rId27"/>
    <p:sldId id="294" r:id="rId28"/>
    <p:sldId id="296" r:id="rId29"/>
    <p:sldId id="297" r:id="rId30"/>
    <p:sldId id="299" r:id="rId31"/>
    <p:sldId id="30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>
        <p:scale>
          <a:sx n="70" d="100"/>
          <a:sy n="70" d="100"/>
        </p:scale>
        <p:origin x="-138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F57AE3-94FE-4368-BCD8-C0E4724B412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AU"/>
        </a:p>
      </dgm:t>
    </dgm:pt>
    <dgm:pt modelId="{84C6541B-6734-4DC9-8BDA-1C067F8F718F}">
      <dgm:prSet/>
      <dgm:spPr/>
      <dgm:t>
        <a:bodyPr/>
        <a:lstStyle/>
        <a:p>
          <a:pPr rtl="0"/>
          <a:r>
            <a:rPr lang="en-AU" dirty="0" smtClean="0"/>
            <a:t>The Web = iceberg</a:t>
          </a:r>
          <a:endParaRPr lang="en-AU" dirty="0"/>
        </a:p>
      </dgm:t>
    </dgm:pt>
    <dgm:pt modelId="{07786619-612D-4F88-8578-442A42771761}" type="parTrans" cxnId="{AA3EAC26-B3FB-46C4-894F-82B2FCF19CAB}">
      <dgm:prSet/>
      <dgm:spPr/>
      <dgm:t>
        <a:bodyPr/>
        <a:lstStyle/>
        <a:p>
          <a:endParaRPr lang="en-AU"/>
        </a:p>
      </dgm:t>
    </dgm:pt>
    <dgm:pt modelId="{D3B02631-863D-4F67-B26C-6BAAB1C6A58D}" type="sibTrans" cxnId="{AA3EAC26-B3FB-46C4-894F-82B2FCF19CAB}">
      <dgm:prSet/>
      <dgm:spPr/>
      <dgm:t>
        <a:bodyPr/>
        <a:lstStyle/>
        <a:p>
          <a:endParaRPr lang="en-AU"/>
        </a:p>
      </dgm:t>
    </dgm:pt>
    <dgm:pt modelId="{62DAAFE5-D07E-4026-A05D-B5B57013B022}" type="pres">
      <dgm:prSet presAssocID="{BEF57AE3-94FE-4368-BCD8-C0E4724B41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CAC1D2A9-111D-446F-8A19-C8E1932CB5E2}" type="pres">
      <dgm:prSet presAssocID="{84C6541B-6734-4DC9-8BDA-1C067F8F718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B4C78766-1D9B-4783-BC6F-05FC6C5C84F2}" type="presOf" srcId="{BEF57AE3-94FE-4368-BCD8-C0E4724B4129}" destId="{62DAAFE5-D07E-4026-A05D-B5B57013B022}" srcOrd="0" destOrd="0" presId="urn:microsoft.com/office/officeart/2005/8/layout/process1"/>
    <dgm:cxn modelId="{AA3EAC26-B3FB-46C4-894F-82B2FCF19CAB}" srcId="{BEF57AE3-94FE-4368-BCD8-C0E4724B4129}" destId="{84C6541B-6734-4DC9-8BDA-1C067F8F718F}" srcOrd="0" destOrd="0" parTransId="{07786619-612D-4F88-8578-442A42771761}" sibTransId="{D3B02631-863D-4F67-B26C-6BAAB1C6A58D}"/>
    <dgm:cxn modelId="{55D0360A-BF6D-4FAB-868A-BDF47CCAB6B2}" type="presOf" srcId="{84C6541B-6734-4DC9-8BDA-1C067F8F718F}" destId="{CAC1D2A9-111D-446F-8A19-C8E1932CB5E2}" srcOrd="0" destOrd="0" presId="urn:microsoft.com/office/officeart/2005/8/layout/process1"/>
    <dgm:cxn modelId="{026F1B11-5853-4E0C-B45F-C40C2CEFE0D5}" type="presParOf" srcId="{62DAAFE5-D07E-4026-A05D-B5B57013B022}" destId="{CAC1D2A9-111D-446F-8A19-C8E1932CB5E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D2A9-111D-446F-8A19-C8E1932CB5E2}">
      <dsp:nvSpPr>
        <dsp:cNvPr id="0" name=""/>
        <dsp:cNvSpPr/>
      </dsp:nvSpPr>
      <dsp:spPr>
        <a:xfrm>
          <a:off x="562" y="0"/>
          <a:ext cx="1151399" cy="64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The Web = iceberg</a:t>
          </a:r>
          <a:endParaRPr lang="en-AU" sz="1600" kern="1200" dirty="0"/>
        </a:p>
      </dsp:txBody>
      <dsp:txXfrm>
        <a:off x="19532" y="18970"/>
        <a:ext cx="1113459" cy="609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F1F1-3970-4E86-B623-F3D4D1A46488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502A7-83F0-4A60-850F-615270902A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436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1823E-0DBF-4B49-8D62-D5206C66786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33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7377CCE-4312-4BA3-9A9B-2DEDDC2CB63D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097B82B-038D-47A9-A5CD-905979EF13BB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amisonhighonlinelibrary.weebly.com/" TargetMode="External"/><Relationship Id="rId2" Type="http://schemas.openxmlformats.org/officeDocument/2006/relationships/hyperlink" Target="https://library.det.nsw.edu.au/rout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l.nsw.gov.a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earchenginelist.com/" TargetMode="External"/><Relationship Id="rId2" Type="http://schemas.openxmlformats.org/officeDocument/2006/relationships/hyperlink" Target="https://www.google.com.a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liciou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igo.com/" TargetMode="External"/><Relationship Id="rId2" Type="http://schemas.openxmlformats.org/officeDocument/2006/relationships/hyperlink" Target="https://delicious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tsfx.com.au/" TargetMode="External"/><Relationship Id="rId4" Type="http://schemas.openxmlformats.org/officeDocument/2006/relationships/hyperlink" Target="http://www.khanacademy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xbook.com/" TargetMode="External"/><Relationship Id="rId13" Type="http://schemas.openxmlformats.org/officeDocument/2006/relationships/hyperlink" Target="http://scratch.mit.edu/" TargetMode="External"/><Relationship Id="rId18" Type="http://schemas.openxmlformats.org/officeDocument/2006/relationships/hyperlink" Target="http://www.schools.nsw.edu.au/raps/fearless10/technopage.htm" TargetMode="External"/><Relationship Id="rId3" Type="http://schemas.openxmlformats.org/officeDocument/2006/relationships/hyperlink" Target="http://www.benettonplay.com/" TargetMode="External"/><Relationship Id="rId21" Type="http://schemas.openxmlformats.org/officeDocument/2006/relationships/hyperlink" Target="http://www.voki.com/" TargetMode="External"/><Relationship Id="rId7" Type="http://schemas.openxmlformats.org/officeDocument/2006/relationships/hyperlink" Target="http://www.kerpoof.com/" TargetMode="External"/><Relationship Id="rId12" Type="http://schemas.openxmlformats.org/officeDocument/2006/relationships/hyperlink" Target="http://prezi.com/" TargetMode="External"/><Relationship Id="rId17" Type="http://schemas.openxmlformats.org/officeDocument/2006/relationships/hyperlink" Target="http://www.storyjumper.com/" TargetMode="External"/><Relationship Id="rId2" Type="http://schemas.openxmlformats.org/officeDocument/2006/relationships/hyperlink" Target="http://animoto.com/" TargetMode="External"/><Relationship Id="rId16" Type="http://schemas.openxmlformats.org/officeDocument/2006/relationships/hyperlink" Target="http://storybird.com/" TargetMode="External"/><Relationship Id="rId20" Type="http://schemas.openxmlformats.org/officeDocument/2006/relationships/hyperlink" Target="http://voicethrea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.glogster.com/" TargetMode="External"/><Relationship Id="rId11" Type="http://schemas.openxmlformats.org/officeDocument/2006/relationships/hyperlink" Target="http://www.powerleague.org.uk/" TargetMode="External"/><Relationship Id="rId5" Type="http://schemas.openxmlformats.org/officeDocument/2006/relationships/hyperlink" Target="http://www.gliffy.com/" TargetMode="External"/><Relationship Id="rId15" Type="http://schemas.openxmlformats.org/officeDocument/2006/relationships/hyperlink" Target="http://sketchup.google.com/" TargetMode="External"/><Relationship Id="rId10" Type="http://schemas.openxmlformats.org/officeDocument/2006/relationships/hyperlink" Target="http://www.poducateme.com/" TargetMode="External"/><Relationship Id="rId19" Type="http://schemas.openxmlformats.org/officeDocument/2006/relationships/hyperlink" Target="http://www.timetoast.com/" TargetMode="External"/><Relationship Id="rId4" Type="http://schemas.openxmlformats.org/officeDocument/2006/relationships/hyperlink" Target="http://classtools.net/" TargetMode="External"/><Relationship Id="rId9" Type="http://schemas.openxmlformats.org/officeDocument/2006/relationships/hyperlink" Target="http://www.myebook.com/" TargetMode="External"/><Relationship Id="rId14" Type="http://schemas.openxmlformats.org/officeDocument/2006/relationships/hyperlink" Target="http://sketchcast.com/" TargetMode="External"/><Relationship Id="rId22" Type="http://schemas.openxmlformats.org/officeDocument/2006/relationships/hyperlink" Target="http://www.wordle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cribd.com/fullscreen/140540526?access_key=key-2bodp40f5degwisyf6ot&amp;allow_share=false&amp;escape=false&amp;show_recommendations=false&amp;view_mode=scrol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jamisonhighonlinelibrary.weebly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MuZC4Fkl9xc" TargetMode="External"/><Relationship Id="rId3" Type="http://schemas.openxmlformats.org/officeDocument/2006/relationships/hyperlink" Target="http://www.techterms.com/definition/twitter" TargetMode="External"/><Relationship Id="rId7" Type="http://schemas.openxmlformats.org/officeDocument/2006/relationships/hyperlink" Target="http://searchwindevelopment.techtarget.com/definition/blog" TargetMode="External"/><Relationship Id="rId2" Type="http://schemas.openxmlformats.org/officeDocument/2006/relationships/hyperlink" Target="http://www.press-feed.com/howitworks/rss_tutorial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-dnL00TdmLY" TargetMode="External"/><Relationship Id="rId5" Type="http://schemas.openxmlformats.org/officeDocument/2006/relationships/hyperlink" Target="http://www.gadarian.com/video-capture-software-review-jing-and-screenr/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iaslonline.ning.com/" TargetMode="External"/><Relationship Id="rId9" Type="http://schemas.openxmlformats.org/officeDocument/2006/relationships/hyperlink" Target="http://www.youtube.com/watch?v=5AqR6vo0pn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8229600" cy="388843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chemeClr val="accent3"/>
                </a:solidFill>
              </a:rPr>
              <a:t>2016 Year 11 learning conference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chemeClr val="accent5">
                    <a:lumMod val="75000"/>
                  </a:schemeClr>
                </a:solidFill>
              </a:rPr>
              <a:t>The on-Line Learning environment</a:t>
            </a:r>
            <a:endParaRPr lang="en-A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97152"/>
            <a:ext cx="8208912" cy="648072"/>
          </a:xfrm>
        </p:spPr>
        <p:txBody>
          <a:bodyPr>
            <a:normAutofit/>
          </a:bodyPr>
          <a:lstStyle/>
          <a:p>
            <a:r>
              <a:rPr lang="en-AU" dirty="0" smtClean="0"/>
              <a:t>Mrs Donovan M.Ed. - Leadership/ Information Management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09584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7024744" cy="1143000"/>
          </a:xfrm>
        </p:spPr>
        <p:txBody>
          <a:bodyPr>
            <a:noAutofit/>
          </a:bodyPr>
          <a:lstStyle/>
          <a:p>
            <a:r>
              <a:rPr lang="en-AU" sz="7200" dirty="0" smtClean="0"/>
              <a:t>C.R.A.P.</a:t>
            </a:r>
            <a:endParaRPr lang="en-AU" sz="7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13660"/>
          </a:xfrm>
        </p:spPr>
        <p:txBody>
          <a:bodyPr>
            <a:normAutofit/>
          </a:bodyPr>
          <a:lstStyle/>
          <a:p>
            <a:r>
              <a:rPr lang="en-AU" b="1" i="1" dirty="0" smtClean="0"/>
              <a:t>Currency</a:t>
            </a:r>
          </a:p>
          <a:p>
            <a:pPr marL="68580" indent="0">
              <a:buNone/>
            </a:pPr>
            <a:endParaRPr lang="en-AU" dirty="0"/>
          </a:p>
          <a:p>
            <a:r>
              <a:rPr lang="en-AU" b="1" i="1" dirty="0" smtClean="0"/>
              <a:t>Reliability</a:t>
            </a:r>
          </a:p>
          <a:p>
            <a:pPr marL="68580" indent="0">
              <a:buNone/>
            </a:pPr>
            <a:endParaRPr lang="en-AU" dirty="0"/>
          </a:p>
          <a:p>
            <a:r>
              <a:rPr lang="en-AU" b="1" i="1" dirty="0" smtClean="0"/>
              <a:t>Authority</a:t>
            </a:r>
          </a:p>
          <a:p>
            <a:pPr marL="68580" indent="0">
              <a:buNone/>
            </a:pPr>
            <a:endParaRPr lang="en-AU" dirty="0"/>
          </a:p>
          <a:p>
            <a:r>
              <a:rPr lang="en-AU" b="1" i="1" dirty="0" smtClean="0"/>
              <a:t>Purpose/Point </a:t>
            </a:r>
            <a:r>
              <a:rPr lang="en-AU" b="1" i="1" dirty="0"/>
              <a:t>of View</a:t>
            </a:r>
            <a:endParaRPr lang="en-AU" dirty="0"/>
          </a:p>
          <a:p>
            <a:pPr marL="6858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11293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7024744" cy="1143000"/>
          </a:xfrm>
        </p:spPr>
        <p:txBody>
          <a:bodyPr>
            <a:noAutofit/>
          </a:bodyPr>
          <a:lstStyle/>
          <a:p>
            <a:r>
              <a:rPr lang="en-AU" sz="7200" dirty="0" smtClean="0"/>
              <a:t>C.</a:t>
            </a:r>
            <a:endParaRPr lang="en-AU" sz="7200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611560" y="2492896"/>
            <a:ext cx="7209249" cy="3816424"/>
          </a:xfrm>
        </p:spPr>
        <p:txBody>
          <a:bodyPr>
            <a:normAutofit/>
          </a:bodyPr>
          <a:lstStyle/>
          <a:p>
            <a:r>
              <a:rPr lang="en-AU" sz="2800" b="1" i="1" dirty="0" smtClean="0"/>
              <a:t>Currency</a:t>
            </a:r>
          </a:p>
          <a:p>
            <a:pPr marL="68580" indent="0">
              <a:buNone/>
            </a:pPr>
            <a:endParaRPr lang="en-AU" b="1" i="1" dirty="0" smtClean="0"/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How recent is the information?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How recently has the website been updated?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Is it current enough for your topic?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en-AU" dirty="0"/>
          </a:p>
          <a:p>
            <a:pPr marL="68580" indent="0">
              <a:buNone/>
            </a:pPr>
            <a:endParaRPr lang="en-AU" dirty="0"/>
          </a:p>
          <a:p>
            <a:pPr marL="68580" indent="0">
              <a:buNone/>
            </a:pPr>
            <a:endParaRPr lang="en-AU" dirty="0"/>
          </a:p>
          <a:p>
            <a:pPr marL="6858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77871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1115616" y="1052736"/>
            <a:ext cx="702474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/>
              <a:t>R.</a:t>
            </a:r>
            <a:endParaRPr lang="en-AU" sz="7200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683568" y="2195736"/>
            <a:ext cx="7560840" cy="4257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endParaRPr lang="en-AU" dirty="0" smtClean="0"/>
          </a:p>
          <a:p>
            <a:r>
              <a:rPr lang="en-AU" sz="2800" b="1" i="1" dirty="0" smtClean="0"/>
              <a:t>Reliability</a:t>
            </a:r>
          </a:p>
          <a:p>
            <a:pPr marL="68580" indent="0">
              <a:buNone/>
            </a:pPr>
            <a:endParaRPr lang="en-AU" b="1" i="1" dirty="0" smtClean="0"/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What kind of information is included in the resource?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Is content of the resource primarily opinion? Is </a:t>
            </a:r>
            <a:r>
              <a:rPr lang="en-AU" i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it </a:t>
            </a: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balanced?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Does the creator provide references or sources for data or quotations?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marL="68580" indent="0">
              <a:buFont typeface="Wingdings 2" pitchFamily="18" charset="2"/>
              <a:buNone/>
            </a:pPr>
            <a:endParaRPr lang="en-AU" dirty="0" smtClean="0"/>
          </a:p>
          <a:p>
            <a:pPr marL="68580" indent="0">
              <a:buFont typeface="Wingdings 2" pitchFamily="18" charset="2"/>
              <a:buNone/>
            </a:pPr>
            <a:endParaRPr lang="en-AU" dirty="0" smtClean="0"/>
          </a:p>
          <a:p>
            <a:pPr marL="68580" indent="0">
              <a:buFont typeface="Wingdings 2" pitchFamily="18" charset="2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0595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1115616" y="1052736"/>
            <a:ext cx="702474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/>
              <a:t>A.</a:t>
            </a:r>
            <a:endParaRPr lang="en-AU" sz="7200" dirty="0"/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467544" y="1988840"/>
            <a:ext cx="8064896" cy="44644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b="1" i="1" dirty="0" smtClean="0"/>
          </a:p>
          <a:p>
            <a:r>
              <a:rPr lang="en-AU" sz="3000" b="1" i="1" dirty="0" smtClean="0"/>
              <a:t>Authority</a:t>
            </a: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Who is the creator or author?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What are the credentials?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Who is the </a:t>
            </a:r>
            <a:r>
              <a:rPr lang="en-AU" i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publisher </a:t>
            </a: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or sponsor?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Are they reputable?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What is the publisher’s interest (if any) in this information?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Are there advertisements on the website?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marL="68580" indent="0">
              <a:buFont typeface="Wingdings 2" pitchFamily="18" charset="2"/>
              <a:buNone/>
            </a:pPr>
            <a:endParaRPr lang="en-AU" dirty="0" smtClean="0"/>
          </a:p>
          <a:p>
            <a:pPr marL="68580" indent="0">
              <a:buFont typeface="Wingdings 2" pitchFamily="18" charset="2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51550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1115616" y="1052736"/>
            <a:ext cx="702474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/>
              <a:t>P.</a:t>
            </a:r>
            <a:endParaRPr lang="en-AU" sz="7200" dirty="0"/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611560" y="2323652"/>
            <a:ext cx="7776864" cy="40576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b="1" i="1" dirty="0" smtClean="0"/>
              <a:t>Purpose/Point of View</a:t>
            </a:r>
          </a:p>
          <a:p>
            <a:pPr marL="68580" indent="0">
              <a:buNone/>
            </a:pPr>
            <a:endParaRPr lang="en-AU" dirty="0" smtClean="0"/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Is this fact or opinion?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Is the </a:t>
            </a: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creator/author trying to sell you something?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en-AU" i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Is it </a:t>
            </a:r>
            <a:r>
              <a:rPr lang="en-AU" i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biased or political?</a:t>
            </a:r>
            <a:endParaRPr lang="en-AU" sz="2800" dirty="0">
              <a:latin typeface="Calibri"/>
              <a:ea typeface="Calibri"/>
              <a:cs typeface="Times New Roman"/>
            </a:endParaRPr>
          </a:p>
          <a:p>
            <a:pPr marL="68580" indent="0">
              <a:buFont typeface="Wingdings 2" pitchFamily="18" charset="2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04386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764704"/>
            <a:ext cx="8208912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3600" b="1" dirty="0" smtClean="0"/>
              <a:t>Useful Websites for Senior Students:</a:t>
            </a:r>
            <a:endParaRPr lang="en-AU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1412776"/>
            <a:ext cx="8712968" cy="54452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 smtClean="0">
                <a:hlinkClick r:id="rId2"/>
              </a:rPr>
              <a:t>JHS Library Search Engine: OLIVER</a:t>
            </a:r>
            <a:r>
              <a:rPr lang="en-AU" sz="3200" dirty="0" smtClean="0"/>
              <a:t>  Search Library resources from any internet connected device.</a:t>
            </a:r>
          </a:p>
          <a:p>
            <a:r>
              <a:rPr lang="en-AU" sz="3200" dirty="0" smtClean="0">
                <a:hlinkClick r:id="rId3"/>
              </a:rPr>
              <a:t>JHS Li - </a:t>
            </a:r>
            <a:r>
              <a:rPr lang="en-AU" sz="3200" b="1" dirty="0" smtClean="0">
                <a:hlinkClick r:id="rId3"/>
              </a:rPr>
              <a:t>BLOG</a:t>
            </a:r>
            <a:r>
              <a:rPr lang="en-AU" sz="3200" dirty="0" smtClean="0">
                <a:hlinkClick r:id="rId3"/>
              </a:rPr>
              <a:t> - </a:t>
            </a:r>
            <a:r>
              <a:rPr lang="en-AU" sz="3200" dirty="0" err="1" smtClean="0">
                <a:hlinkClick r:id="rId3"/>
              </a:rPr>
              <a:t>ary</a:t>
            </a:r>
            <a:r>
              <a:rPr lang="en-AU" sz="3200" dirty="0" smtClean="0"/>
              <a:t> is a digital collection of great websites for Students, Parents and Staff </a:t>
            </a:r>
          </a:p>
          <a:p>
            <a:r>
              <a:rPr lang="en-AU" sz="3200" dirty="0" smtClean="0"/>
              <a:t> </a:t>
            </a:r>
            <a:r>
              <a:rPr lang="en-AU" sz="3200" dirty="0">
                <a:hlinkClick r:id="rId4"/>
              </a:rPr>
              <a:t>State Library </a:t>
            </a:r>
            <a:r>
              <a:rPr lang="en-AU" sz="3200" dirty="0" smtClean="0"/>
              <a:t> allows FREE access to data bases valued at $5000 p/a. Visit the website and sign up for free library membership</a:t>
            </a:r>
            <a:endParaRPr lang="en-AU" sz="3200" dirty="0"/>
          </a:p>
          <a:p>
            <a:endParaRPr lang="en-AU" sz="3200" dirty="0" smtClean="0"/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2370322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36713"/>
            <a:ext cx="80648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hlinkClick r:id="rId2"/>
              </a:rPr>
              <a:t>Advanced </a:t>
            </a:r>
            <a:r>
              <a:rPr lang="en-AU" sz="2800" dirty="0" smtClean="0">
                <a:hlinkClick r:id="rId2"/>
              </a:rPr>
              <a:t>Search</a:t>
            </a:r>
            <a:r>
              <a:rPr lang="en-AU" sz="2800" dirty="0" smtClean="0"/>
              <a:t> </a:t>
            </a:r>
          </a:p>
          <a:p>
            <a:r>
              <a:rPr lang="en-AU" sz="2800" dirty="0" smtClean="0"/>
              <a:t>Search the word tigers and get about </a:t>
            </a:r>
            <a:r>
              <a:rPr lang="en-AU" sz="2800" dirty="0"/>
              <a:t>182,000,000 </a:t>
            </a:r>
            <a:r>
              <a:rPr lang="en-AU" sz="2800" dirty="0" smtClean="0"/>
              <a:t>results.</a:t>
            </a:r>
          </a:p>
          <a:p>
            <a:r>
              <a:rPr lang="en-AU" sz="2800" dirty="0" smtClean="0"/>
              <a:t>Add the word animal and get about </a:t>
            </a:r>
            <a:r>
              <a:rPr lang="en-AU" sz="2800" dirty="0"/>
              <a:t>20,800,000 </a:t>
            </a:r>
            <a:r>
              <a:rPr lang="en-AU" sz="2800" dirty="0" smtClean="0"/>
              <a:t>results. Use advanced search…. Ad the word endangered then select region and domain (</a:t>
            </a:r>
            <a:r>
              <a:rPr lang="en-AU" sz="2800" dirty="0" err="1" smtClean="0"/>
              <a:t>edu</a:t>
            </a:r>
            <a:r>
              <a:rPr lang="en-AU" sz="2800" dirty="0" smtClean="0"/>
              <a:t> and au) as well as file type Power point and you arrow down your search to 56 results!!!  </a:t>
            </a:r>
          </a:p>
          <a:p>
            <a:endParaRPr lang="en-AU" sz="2800" dirty="0" smtClean="0">
              <a:hlinkClick r:id="rId3"/>
            </a:endParaRPr>
          </a:p>
          <a:p>
            <a:r>
              <a:rPr lang="en-AU" sz="2800" dirty="0" smtClean="0">
                <a:hlinkClick r:id="rId3"/>
              </a:rPr>
              <a:t>The Search Engine List</a:t>
            </a:r>
            <a:r>
              <a:rPr lang="en-AU" sz="2800" dirty="0" smtClean="0"/>
              <a:t>  provides a comprehensive list of useful search engines for a variety of topics.</a:t>
            </a:r>
            <a:endParaRPr lang="en-AU" sz="2800" dirty="0"/>
          </a:p>
          <a:p>
            <a:endParaRPr lang="en-AU" sz="2800" dirty="0" smtClean="0">
              <a:hlinkClick r:id="rId4"/>
            </a:endParaRP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912751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052736"/>
            <a:ext cx="7920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hlinkClick r:id="rId2"/>
              </a:rPr>
              <a:t>Delicious.com</a:t>
            </a:r>
            <a:r>
              <a:rPr lang="en-AU" sz="3200" dirty="0"/>
              <a:t> and </a:t>
            </a:r>
            <a:r>
              <a:rPr lang="en-AU" sz="3200" dirty="0">
                <a:hlinkClick r:id="rId3"/>
              </a:rPr>
              <a:t>DIIGO</a:t>
            </a:r>
            <a:r>
              <a:rPr lang="en-AU" sz="3200" dirty="0"/>
              <a:t> can save your best websites to the cloud so you can always access them!!</a:t>
            </a:r>
          </a:p>
          <a:p>
            <a:endParaRPr lang="en-AU" sz="1400" dirty="0"/>
          </a:p>
          <a:p>
            <a:r>
              <a:rPr lang="en-AU" sz="3200" dirty="0" smtClean="0">
                <a:hlinkClick r:id="rId4"/>
              </a:rPr>
              <a:t>Khan Academy</a:t>
            </a:r>
            <a:r>
              <a:rPr lang="en-AU" sz="3200" dirty="0" smtClean="0"/>
              <a:t> is like having your own private tutor 24/7</a:t>
            </a:r>
            <a:endParaRPr lang="en-AU" sz="3200" dirty="0"/>
          </a:p>
          <a:p>
            <a:endParaRPr lang="en-AU" sz="1400" dirty="0"/>
          </a:p>
          <a:p>
            <a:r>
              <a:rPr lang="en-AU" sz="3200" dirty="0">
                <a:hlinkClick r:id="rId5"/>
              </a:rPr>
              <a:t>The School for </a:t>
            </a:r>
            <a:r>
              <a:rPr lang="en-AU" sz="3200" dirty="0" smtClean="0">
                <a:hlinkClick r:id="rId5"/>
              </a:rPr>
              <a:t>Excellence</a:t>
            </a:r>
            <a:r>
              <a:rPr lang="en-AU" sz="3200" dirty="0" smtClean="0"/>
              <a:t> provides great resources and study tips for senior students in Australia.</a:t>
            </a:r>
          </a:p>
          <a:p>
            <a:endParaRPr lang="en-AU" sz="1400" dirty="0"/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074392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0"/>
            <a:ext cx="8748464" cy="6741367"/>
          </a:xfrm>
        </p:spPr>
        <p:txBody>
          <a:bodyPr>
            <a:normAutofit fontScale="62500" lnSpcReduction="20000"/>
          </a:bodyPr>
          <a:lstStyle/>
          <a:p>
            <a:pPr marL="114300" indent="0" algn="ctr">
              <a:buNone/>
            </a:pPr>
            <a:endParaRPr lang="en-AU" sz="2900" b="1" dirty="0"/>
          </a:p>
          <a:p>
            <a:pPr marL="114300" indent="0">
              <a:buNone/>
            </a:pPr>
            <a:endParaRPr lang="en-AU" sz="2900" b="1" dirty="0" smtClean="0"/>
          </a:p>
          <a:p>
            <a:pPr marL="114300" indent="0">
              <a:buNone/>
            </a:pPr>
            <a:endParaRPr lang="en-AU" sz="2900" b="1" dirty="0"/>
          </a:p>
          <a:p>
            <a:pPr marL="114300" indent="0" algn="ctr">
              <a:buNone/>
            </a:pPr>
            <a:r>
              <a:rPr lang="en-AU" sz="2900" b="1" dirty="0" smtClean="0"/>
              <a:t>Online </a:t>
            </a:r>
            <a:r>
              <a:rPr lang="en-AU" sz="2900" b="1" dirty="0"/>
              <a:t>tools for  Presenting </a:t>
            </a:r>
            <a:r>
              <a:rPr lang="en-AU" sz="2900" b="1" dirty="0" smtClean="0"/>
              <a:t>Assessments/Information</a:t>
            </a:r>
            <a:endParaRPr lang="en-AU" sz="2300" b="1" dirty="0"/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2" tooltip="Animoto"/>
              </a:rPr>
              <a:t>Animoto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videos from images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3" tooltip="Benettonplay"/>
              </a:rPr>
              <a:t>Benettonplay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stunning animations</a:t>
            </a:r>
          </a:p>
          <a:p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4" tooltip="Classtools.net"/>
              </a:rPr>
              <a:t>Classtools.net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educational games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5" tooltip="Gliffy"/>
              </a:rPr>
              <a:t>Gliffy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floor plans, flowcharts and 3D diagrams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6" tooltip="Glogster EDU"/>
              </a:rPr>
              <a:t>Glogster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6" tooltip="Glogster EDU"/>
              </a:rPr>
              <a:t> EDU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interactive multimedia posters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7" tooltip="Kerpoof"/>
              </a:rPr>
              <a:t>Kerpoof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movies and stories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8"/>
              </a:rPr>
              <a:t>Mixbook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 page turning e-book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9"/>
              </a:rPr>
              <a:t>Myebook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an e-book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0" tooltip="PoducateMe"/>
              </a:rPr>
              <a:t>PoducateMe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Exe files How to create a podcast</a:t>
            </a:r>
          </a:p>
          <a:p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11" tooltip="Power League"/>
              </a:rPr>
              <a:t>Power League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an online debate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2" tooltip="Prezi"/>
              </a:rPr>
              <a:t>Prezi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A zooming presentation tool</a:t>
            </a:r>
          </a:p>
          <a:p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13" tooltip="Scratch"/>
              </a:rPr>
              <a:t>Scratch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Join up and download programming software to create digital learning objects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4" tooltip="Sketchcast"/>
              </a:rPr>
              <a:t>Sketchcast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Embed evolving sketches into your blog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5" tooltip="SketchUp"/>
              </a:rPr>
              <a:t>SketchUp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Create, modify and share 3D models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6" tooltip="Storybird"/>
              </a:rPr>
              <a:t>Storybird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Collaborative storytelling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7"/>
              </a:rPr>
              <a:t>Storyjumper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 page turning e-book</a:t>
            </a:r>
          </a:p>
          <a:p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18"/>
              </a:rPr>
              <a:t>Technology tips and </a:t>
            </a:r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8"/>
              </a:rPr>
              <a:t>cybersafety</a:t>
            </a:r>
            <a:endParaRPr lang="en-AU" sz="25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19" tooltip="Timetoast"/>
              </a:rPr>
              <a:t>Timetoast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 free online timeline</a:t>
            </a:r>
          </a:p>
          <a:p>
            <a:r>
              <a:rPr lang="en-AU" sz="2500" dirty="0">
                <a:solidFill>
                  <a:schemeClr val="bg2">
                    <a:lumMod val="50000"/>
                  </a:schemeClr>
                </a:solidFill>
                <a:hlinkClick r:id="rId20" tooltip="Voice Thread"/>
              </a:rPr>
              <a:t>Voice Thread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Hold an online conversation about an image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21" tooltip="Voki"/>
              </a:rPr>
              <a:t>Voki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a personalised speaking avatar</a:t>
            </a:r>
          </a:p>
          <a:p>
            <a:r>
              <a:rPr lang="en-AU" sz="2500" dirty="0" err="1">
                <a:solidFill>
                  <a:schemeClr val="bg2">
                    <a:lumMod val="50000"/>
                  </a:schemeClr>
                </a:solidFill>
                <a:hlinkClick r:id="rId22" tooltip="Wordle"/>
              </a:rPr>
              <a:t>Wordle</a:t>
            </a:r>
            <a:r>
              <a:rPr lang="en-AU" sz="2500" dirty="0">
                <a:solidFill>
                  <a:schemeClr val="bg2">
                    <a:lumMod val="50000"/>
                  </a:schemeClr>
                </a:solidFill>
              </a:rPr>
              <a:t> Create word clouds to summarise main concepts of a unit for students</a:t>
            </a:r>
          </a:p>
        </p:txBody>
      </p:sp>
    </p:spTree>
    <p:extLst>
      <p:ext uri="{BB962C8B-B14F-4D97-AF65-F5344CB8AC3E}">
        <p14:creationId xmlns:p14="http://schemas.microsoft.com/office/powerpoint/2010/main" val="21330073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565920"/>
            <a:ext cx="7024744" cy="1143000"/>
          </a:xfrm>
        </p:spPr>
        <p:txBody>
          <a:bodyPr/>
          <a:lstStyle/>
          <a:p>
            <a:pPr algn="ctr"/>
            <a:r>
              <a:rPr lang="en-AU" dirty="0" smtClean="0"/>
              <a:t>Education is hard work…..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r>
              <a:rPr lang="en-AU" sz="2800" dirty="0" smtClean="0"/>
              <a:t>Band 4, 5 and 6 students value:</a:t>
            </a:r>
          </a:p>
          <a:p>
            <a:r>
              <a:rPr lang="en-AU" sz="2800" dirty="0" smtClean="0"/>
              <a:t>Concentration</a:t>
            </a:r>
          </a:p>
          <a:p>
            <a:r>
              <a:rPr lang="en-AU" sz="2800" dirty="0" smtClean="0"/>
              <a:t>Perseverance</a:t>
            </a:r>
          </a:p>
          <a:p>
            <a:r>
              <a:rPr lang="en-AU" sz="2800" dirty="0" smtClean="0"/>
              <a:t>Deliberate practice</a:t>
            </a:r>
          </a:p>
          <a:p>
            <a:r>
              <a:rPr lang="en-AU" sz="2800" dirty="0" smtClean="0"/>
              <a:t>Learning </a:t>
            </a:r>
            <a:endParaRPr lang="en-AU" sz="2800" dirty="0"/>
          </a:p>
        </p:txBody>
      </p:sp>
      <p:pic>
        <p:nvPicPr>
          <p:cNvPr id="2050" name="Picture 2" descr="C:\Users\do1\AppData\Local\Microsoft\Windows\Temporary Internet Files\Content.IE5\WLSBQL20\MP90044869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816424" cy="2539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1\AppData\Local\Microsoft\Windows\Temporary Internet Files\Content.IE5\WLSBQL20\MC90015788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382"/>
            <a:ext cx="1798625" cy="18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98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 txBox="1">
            <a:spLocks/>
          </p:cNvSpPr>
          <p:nvPr/>
        </p:nvSpPr>
        <p:spPr>
          <a:xfrm>
            <a:off x="179388" y="602903"/>
            <a:ext cx="8393112" cy="37782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sz="2800" dirty="0" smtClean="0">
                <a:solidFill>
                  <a:srgbClr val="C426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Information in the 21</a:t>
            </a:r>
            <a:r>
              <a:rPr lang="en-AU" sz="2800" baseline="30000" dirty="0" smtClean="0">
                <a:solidFill>
                  <a:srgbClr val="C426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AU" sz="2800" dirty="0" smtClean="0">
                <a:solidFill>
                  <a:srgbClr val="C426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century </a:t>
            </a:r>
            <a:endParaRPr lang="en-AU" sz="2800" dirty="0" smtClean="0">
              <a:solidFill>
                <a:srgbClr val="C4262E"/>
              </a:solidFill>
            </a:endParaRPr>
          </a:p>
        </p:txBody>
      </p:sp>
      <p:pic>
        <p:nvPicPr>
          <p:cNvPr id="22" name="Picture 4" descr="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2205038"/>
            <a:ext cx="2847975" cy="3889375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659563" y="1484313"/>
            <a:ext cx="1944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dirty="0">
                <a:solidFill>
                  <a:srgbClr val="C4262E"/>
                </a:solidFill>
              </a:rPr>
              <a:t>Public Domain Web (8-10%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708400" y="5805488"/>
            <a:ext cx="172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solidFill>
                  <a:srgbClr val="C4262E"/>
                </a:solidFill>
              </a:rPr>
              <a:t>The Deep Web</a:t>
            </a:r>
          </a:p>
          <a:p>
            <a:pPr eaLnBrk="1" hangingPunct="1"/>
            <a:r>
              <a:rPr lang="en-AU">
                <a:solidFill>
                  <a:srgbClr val="C4262E"/>
                </a:solidFill>
              </a:rPr>
              <a:t>90+%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148263" y="2205038"/>
            <a:ext cx="0" cy="360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48263" y="2205038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48263" y="5805488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992068373"/>
              </p:ext>
            </p:extLst>
          </p:nvPr>
        </p:nvGraphicFramePr>
        <p:xfrm>
          <a:off x="6588125" y="3716338"/>
          <a:ext cx="1152525" cy="64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4500563" y="3933825"/>
            <a:ext cx="1079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/>
              <a:t>The Internet</a:t>
            </a: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107950" y="1124744"/>
            <a:ext cx="8784530" cy="509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400" dirty="0">
                <a:solidFill>
                  <a:srgbClr val="000066"/>
                </a:solidFill>
              </a:rPr>
              <a:t>An information landscape characterised by: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Technological change (new formats, delivery modes)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Differentiation (layered landscape)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Overload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Complexity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Density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 smtClean="0">
                <a:solidFill>
                  <a:srgbClr val="000066"/>
                </a:solidFill>
              </a:rPr>
              <a:t>De-contextualisation</a:t>
            </a:r>
            <a:endParaRPr lang="en-AU" sz="2000" dirty="0">
              <a:solidFill>
                <a:srgbClr val="000066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Access 24/7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 smtClean="0">
                <a:solidFill>
                  <a:srgbClr val="000066"/>
                </a:solidFill>
              </a:rPr>
              <a:t>A.I. enhanced </a:t>
            </a:r>
            <a:r>
              <a:rPr lang="en-AU" sz="2000" dirty="0">
                <a:solidFill>
                  <a:srgbClr val="000066"/>
                </a:solidFill>
              </a:rPr>
              <a:t>&amp; user friendly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Faster, smaller, convergent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&gt; Storage, cloud computing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Easy manipulation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Multimedia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SzPct val="90000"/>
            </a:pPr>
            <a:r>
              <a:rPr lang="en-AU" sz="2000" dirty="0">
                <a:solidFill>
                  <a:srgbClr val="000066"/>
                </a:solidFill>
              </a:rPr>
              <a:t>Interactive </a:t>
            </a:r>
          </a:p>
          <a:p>
            <a:pPr eaLnBrk="1" hangingPunct="1"/>
            <a:endParaRPr lang="en-AU" dirty="0">
              <a:solidFill>
                <a:schemeClr val="bg2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308850" y="2060575"/>
            <a:ext cx="71438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364163" y="5013325"/>
            <a:ext cx="1511300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095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Work Smarter….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348880"/>
            <a:ext cx="7920880" cy="4032448"/>
          </a:xfrm>
        </p:spPr>
        <p:txBody>
          <a:bodyPr>
            <a:normAutofit/>
          </a:bodyPr>
          <a:lstStyle/>
          <a:p>
            <a:r>
              <a:rPr lang="en-AU" sz="2800" dirty="0" smtClean="0"/>
              <a:t>ALARM == Assessment preparation</a:t>
            </a:r>
          </a:p>
          <a:p>
            <a:r>
              <a:rPr lang="en-AU" sz="2800" dirty="0" smtClean="0"/>
              <a:t>Cornell == Exam preparation</a:t>
            </a:r>
          </a:p>
          <a:p>
            <a:r>
              <a:rPr lang="en-AU" sz="2800" dirty="0" smtClean="0"/>
              <a:t>Seven Strips and PEEL == Summarising techniques</a:t>
            </a:r>
          </a:p>
          <a:p>
            <a:r>
              <a:rPr lang="en-AU" sz="2800" dirty="0" smtClean="0"/>
              <a:t>Here Hidden and Head Summarising method</a:t>
            </a:r>
          </a:p>
          <a:p>
            <a:r>
              <a:rPr lang="en-AU" sz="2800" dirty="0" smtClean="0"/>
              <a:t>Online Web tools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477994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6480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AU" sz="2800" dirty="0" smtClean="0"/>
              <a:t>ALARM = A Learning and Response Model</a:t>
            </a:r>
          </a:p>
          <a:p>
            <a:endParaRPr lang="en-AU" sz="2800" dirty="0"/>
          </a:p>
          <a:p>
            <a:pPr marL="0" indent="0">
              <a:buNone/>
            </a:pPr>
            <a:endParaRPr lang="en-AU" sz="2800" dirty="0" smtClean="0"/>
          </a:p>
          <a:p>
            <a:endParaRPr lang="en-AU" sz="2800" dirty="0"/>
          </a:p>
          <a:p>
            <a:endParaRPr lang="en-AU" sz="2800" dirty="0" smtClean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endParaRPr lang="en-AU" sz="2800" dirty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endParaRPr lang="en-AU" sz="2800" dirty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endParaRPr lang="en-AU" sz="2800" dirty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r>
              <a:rPr lang="en-AU" sz="2800" dirty="0" smtClean="0"/>
              <a:t>ALARM is a fancy way of asking yourself …..</a:t>
            </a:r>
          </a:p>
          <a:p>
            <a:pPr marL="0" indent="0" algn="ctr">
              <a:buNone/>
            </a:pPr>
            <a:r>
              <a:rPr lang="en-AU" sz="2800" dirty="0" smtClean="0"/>
              <a:t> “SO WHAT?”</a:t>
            </a:r>
          </a:p>
          <a:p>
            <a:pPr marL="0" indent="0" algn="ctr">
              <a:buNone/>
            </a:pPr>
            <a:endParaRPr lang="en-AU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85601"/>
              </p:ext>
            </p:extLst>
          </p:nvPr>
        </p:nvGraphicFramePr>
        <p:xfrm>
          <a:off x="755576" y="980728"/>
          <a:ext cx="7488832" cy="4758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3" imgW="9904132" imgH="6293233" progId="Word.Document.12">
                  <p:embed/>
                </p:oleObj>
              </mc:Choice>
              <mc:Fallback>
                <p:oleObj name="Document" r:id="rId3" imgW="9904132" imgH="62932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980728"/>
                        <a:ext cx="7488832" cy="4758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057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013637"/>
              </p:ext>
            </p:extLst>
          </p:nvPr>
        </p:nvGraphicFramePr>
        <p:xfrm>
          <a:off x="755576" y="692696"/>
          <a:ext cx="7704856" cy="581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3" imgW="6837216" imgH="9495721" progId="Word.Document.12">
                  <p:embed/>
                </p:oleObj>
              </mc:Choice>
              <mc:Fallback>
                <p:oleObj name="Document" r:id="rId3" imgW="6837216" imgH="94957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692696"/>
                        <a:ext cx="7704856" cy="5815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0167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52615"/>
              </p:ext>
            </p:extLst>
          </p:nvPr>
        </p:nvGraphicFramePr>
        <p:xfrm>
          <a:off x="179512" y="446230"/>
          <a:ext cx="8784977" cy="6583169"/>
        </p:xfrm>
        <a:graphic>
          <a:graphicData uri="http://schemas.openxmlformats.org/drawingml/2006/table">
            <a:tbl>
              <a:tblPr firstRow="1" firstCol="1" bandRow="1"/>
              <a:tblGrid>
                <a:gridCol w="2704173"/>
                <a:gridCol w="6080804"/>
              </a:tblGrid>
              <a:tr h="20313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Statement </a:t>
                      </a: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of the Topic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AU" sz="14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Write an </a:t>
                      </a:r>
                      <a:r>
                        <a:rPr lang="en-AU" sz="1400" b="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introductory sentence which includes the name, definition, description and general </a:t>
                      </a:r>
                      <a:r>
                        <a:rPr lang="en-AU" sz="14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explanation of the key concept or “dot point”. 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Band 6 level responses in the HSC will relate the topic to the exam question and demonstrate a thesis, opinion or initial judgement of the concept</a:t>
                      </a:r>
                      <a:r>
                        <a:rPr lang="en-AU" sz="1400" b="1" i="1" u="sng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endParaRPr lang="en-A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AU" sz="16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The </a:t>
                      </a:r>
                      <a:r>
                        <a:rPr lang="en-AU" sz="16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practical use of this is to pre-prepare an INTRODUCTION for an exam (short/extended) response.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6945" marR="46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283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Key Points/Quick Facts: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point form list key dates, facts, figures, characteristics and examples.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The practical use of this is to recall key details and facts which may be asked in multiple choice or short response style questions.</a:t>
                      </a:r>
                    </a:p>
                  </a:txBody>
                  <a:tcPr marL="46945" marR="46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Critical Analysis and In-depth discussion: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this section significant information is summarised and includes thoughtful discussion of the key concepts significant features, issues, relationships, strengths and weaknesses.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Band 6 responses will include critical analysis and evaluation of the key concept by demonstrating thought, relevance and judgement which is supported by specifics and examples.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The practical use of this is to pre-prepare the 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BODY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of a short or extended exam response.	</a:t>
                      </a:r>
                    </a:p>
                  </a:txBody>
                  <a:tcPr marL="46945" marR="46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9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Concluding Statement: </a:t>
                      </a:r>
                      <a:endParaRPr lang="en-A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Write 1-2 sentences which demonstrate critical analysis, evaluation, judgement and an appreciation of the significance of the key concept.</a:t>
                      </a:r>
                      <a:endParaRPr lang="en-A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b="1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AU" sz="1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Band </a:t>
                      </a:r>
                      <a:r>
                        <a:rPr lang="en-AU" sz="1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 responses will link the key concept back to the exam question as well as demonstrate the relevance and application of the key concept</a:t>
                      </a:r>
                      <a:r>
                        <a:rPr lang="en-AU" sz="1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The </a:t>
                      </a:r>
                      <a:r>
                        <a:rPr lang="en-AU" sz="16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practical use of this is to pre-prepare a CONCLUSION for short or extended exam response</a:t>
                      </a:r>
                      <a:r>
                        <a:rPr lang="en-AU" sz="14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AU" sz="14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AU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</a:t>
                      </a:r>
                      <a:r>
                        <a:rPr lang="en-A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Adapted </a:t>
                      </a:r>
                      <a:r>
                        <a:rPr lang="en-AU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by Michelle Donovan from Cornell Note Taking (Walter Pauk) and ALARM (Max Woods).</a:t>
                      </a:r>
                    </a:p>
                  </a:txBody>
                  <a:tcPr marL="46945" marR="46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-27384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ALARM </a:t>
            </a:r>
            <a:r>
              <a:rPr lang="en-AU" sz="2400" dirty="0" smtClean="0"/>
              <a:t> meets </a:t>
            </a:r>
            <a:r>
              <a:rPr lang="en-AU" sz="2400" dirty="0"/>
              <a:t>CORNELL</a:t>
            </a:r>
          </a:p>
        </p:txBody>
      </p:sp>
    </p:spTree>
    <p:extLst>
      <p:ext uri="{BB962C8B-B14F-4D97-AF65-F5344CB8AC3E}">
        <p14:creationId xmlns:p14="http://schemas.microsoft.com/office/powerpoint/2010/main" val="5242423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60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935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764704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C000"/>
                </a:solidFill>
              </a:rPr>
              <a:t>P.E.E.L. Meets ALARM</a:t>
            </a:r>
            <a:endParaRPr lang="en-AU" sz="3200" dirty="0">
              <a:solidFill>
                <a:srgbClr val="FFC000"/>
              </a:solidFill>
            </a:endParaRPr>
          </a:p>
          <a:p>
            <a:pPr lvl="0"/>
            <a:r>
              <a:rPr lang="en-AU" sz="2000" b="1" dirty="0">
                <a:solidFill>
                  <a:srgbClr val="FFC000"/>
                </a:solidFill>
              </a:rPr>
              <a:t>P = Point</a:t>
            </a:r>
            <a:r>
              <a:rPr lang="en-AU" sz="2000" dirty="0"/>
              <a:t>… Introduce the topic through the ALARM steps of: </a:t>
            </a:r>
            <a:r>
              <a:rPr lang="en-AU" sz="2000" b="1" i="1" dirty="0"/>
              <a:t>Identify, Define, Describe, Explain</a:t>
            </a:r>
            <a:r>
              <a:rPr lang="en-AU" sz="2000" dirty="0"/>
              <a:t>.</a:t>
            </a:r>
          </a:p>
          <a:p>
            <a:r>
              <a:rPr lang="en-AU" sz="2000" dirty="0"/>
              <a:t> </a:t>
            </a:r>
          </a:p>
          <a:p>
            <a:pPr lvl="0"/>
            <a:r>
              <a:rPr lang="en-AU" sz="2000" b="1" dirty="0">
                <a:solidFill>
                  <a:srgbClr val="FFC000"/>
                </a:solidFill>
              </a:rPr>
              <a:t>E = Evidence</a:t>
            </a:r>
            <a:r>
              <a:rPr lang="en-AU" sz="2000" dirty="0">
                <a:solidFill>
                  <a:srgbClr val="FFC000"/>
                </a:solidFill>
              </a:rPr>
              <a:t> </a:t>
            </a:r>
            <a:r>
              <a:rPr lang="en-AU" sz="2000" dirty="0"/>
              <a:t>…. Expand upon and support the point using evidence like statistics, specific examples or research findings and quoting an authority or a primary text. Make connections through the ALARM steps of: </a:t>
            </a:r>
            <a:r>
              <a:rPr lang="en-AU" sz="2000" b="1" i="1" dirty="0"/>
              <a:t>Analysis  </a:t>
            </a:r>
            <a:endParaRPr lang="en-AU" sz="2000" dirty="0"/>
          </a:p>
          <a:p>
            <a:r>
              <a:rPr lang="en-AU" sz="2000" dirty="0"/>
              <a:t> </a:t>
            </a:r>
          </a:p>
          <a:p>
            <a:pPr lvl="0"/>
            <a:r>
              <a:rPr lang="en-AU" sz="2000" b="1" dirty="0">
                <a:solidFill>
                  <a:srgbClr val="FFC000"/>
                </a:solidFill>
              </a:rPr>
              <a:t>E = Evaluate</a:t>
            </a:r>
            <a:r>
              <a:rPr lang="en-AU" sz="2000" dirty="0">
                <a:solidFill>
                  <a:srgbClr val="FFC000"/>
                </a:solidFill>
              </a:rPr>
              <a:t> </a:t>
            </a:r>
            <a:r>
              <a:rPr lang="en-AU" sz="2000" dirty="0"/>
              <a:t>…. Argue, judge, conclude or justify the merits of the evidence and /or argument provided, looking at the positives and negatives and any contradictions through the ALARM steps of: </a:t>
            </a:r>
            <a:r>
              <a:rPr lang="en-AU" sz="2000" b="1" i="1" dirty="0"/>
              <a:t>Critical Analysis. </a:t>
            </a:r>
            <a:endParaRPr lang="en-AU" sz="2000" dirty="0"/>
          </a:p>
          <a:p>
            <a:r>
              <a:rPr lang="en-AU" sz="2000" dirty="0"/>
              <a:t>  </a:t>
            </a:r>
          </a:p>
          <a:p>
            <a:pPr lvl="0"/>
            <a:r>
              <a:rPr lang="en-AU" sz="2000" b="1" dirty="0">
                <a:solidFill>
                  <a:srgbClr val="FFC000"/>
                </a:solidFill>
              </a:rPr>
              <a:t>L = Link</a:t>
            </a:r>
            <a:r>
              <a:rPr lang="en-AU" sz="2000" dirty="0">
                <a:solidFill>
                  <a:srgbClr val="FFC000"/>
                </a:solidFill>
              </a:rPr>
              <a:t> </a:t>
            </a:r>
            <a:r>
              <a:rPr lang="en-AU" sz="2000" dirty="0"/>
              <a:t>… your information to the exam or assessment question AND/OR </a:t>
            </a:r>
            <a:r>
              <a:rPr lang="en-AU" sz="2000" dirty="0" smtClean="0"/>
              <a:t>(</a:t>
            </a:r>
            <a:r>
              <a:rPr lang="en-AU" sz="2000" dirty="0"/>
              <a:t>in your </a:t>
            </a:r>
            <a:r>
              <a:rPr lang="en-AU" sz="2000" dirty="0" smtClean="0"/>
              <a:t>opinion)its </a:t>
            </a:r>
            <a:r>
              <a:rPr lang="en-AU" sz="2000"/>
              <a:t>relevance </a:t>
            </a:r>
            <a:r>
              <a:rPr lang="en-AU" sz="2000" smtClean="0"/>
              <a:t>to </a:t>
            </a:r>
            <a:r>
              <a:rPr lang="en-AU" sz="2000" dirty="0"/>
              <a:t>the real world through the ALARM steps of: </a:t>
            </a:r>
            <a:r>
              <a:rPr lang="en-AU" sz="2000" b="1" i="1" dirty="0"/>
              <a:t>Evaluate, </a:t>
            </a:r>
            <a:r>
              <a:rPr lang="en-AU" sz="2000" b="1" i="1" dirty="0" smtClean="0"/>
              <a:t>Judge, </a:t>
            </a:r>
            <a:r>
              <a:rPr lang="en-AU" sz="2000" b="1" i="1" dirty="0"/>
              <a:t>Conclude and Defend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09385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965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620000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en-AU" dirty="0" smtClean="0">
                <a:solidFill>
                  <a:prstClr val="black"/>
                </a:solidFill>
                <a:hlinkClick r:id="rId2"/>
              </a:rPr>
              <a:t>Referencing in Word tutorial</a:t>
            </a:r>
            <a:r>
              <a:rPr lang="en-AU" dirty="0" smtClean="0">
                <a:solidFill>
                  <a:prstClr val="black"/>
                </a:solidFill>
              </a:rPr>
              <a:t> </a:t>
            </a:r>
            <a:endParaRPr lang="en-AU" sz="4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3373" r="15555" b="13293"/>
          <a:stretch/>
        </p:blipFill>
        <p:spPr bwMode="auto">
          <a:xfrm>
            <a:off x="899592" y="1412776"/>
            <a:ext cx="72789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556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AU" b="1" i="1" dirty="0" smtClean="0"/>
              <a:t>Education is Personal Power</a:t>
            </a:r>
            <a:endParaRPr lang="en-AU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7627" r="3745" b="18323"/>
          <a:stretch/>
        </p:blipFill>
        <p:spPr>
          <a:xfrm>
            <a:off x="539552" y="2060848"/>
            <a:ext cx="799857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043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44565" cy="618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5159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684314"/>
            <a:ext cx="8316416" cy="401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6264"/>
            <a:ext cx="60055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440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▶ Education in Third World Countr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83" y="798553"/>
            <a:ext cx="8772805" cy="4934703"/>
          </a:xfrm>
        </p:spPr>
      </p:pic>
    </p:spTree>
    <p:extLst>
      <p:ext uri="{BB962C8B-B14F-4D97-AF65-F5344CB8AC3E}">
        <p14:creationId xmlns:p14="http://schemas.microsoft.com/office/powerpoint/2010/main" val="14446736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124744"/>
            <a:ext cx="7125113" cy="1800200"/>
          </a:xfrm>
        </p:spPr>
        <p:txBody>
          <a:bodyPr>
            <a:noAutofit/>
          </a:bodyPr>
          <a:lstStyle/>
          <a:p>
            <a:pPr algn="ctr"/>
            <a:r>
              <a:rPr lang="en-AU" sz="4800" dirty="0" smtClean="0"/>
              <a:t>What’s </a:t>
            </a:r>
            <a:r>
              <a:rPr lang="en-AU" sz="4800" b="1" i="1" dirty="0" smtClean="0">
                <a:solidFill>
                  <a:srgbClr val="FF0000"/>
                </a:solidFill>
              </a:rPr>
              <a:t>your</a:t>
            </a:r>
            <a:r>
              <a:rPr lang="en-AU" sz="4800" dirty="0" smtClean="0"/>
              <a:t> excuse </a:t>
            </a:r>
            <a:br>
              <a:rPr lang="en-AU" sz="4800" dirty="0" smtClean="0"/>
            </a:br>
            <a:r>
              <a:rPr lang="en-AU" sz="4800" dirty="0" smtClean="0"/>
              <a:t>if you under-achieve?</a:t>
            </a:r>
            <a:endParaRPr lang="en-A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140968"/>
            <a:ext cx="7560840" cy="30963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sz="2800" b="1" i="1" dirty="0" smtClean="0"/>
              <a:t>Education transforms your future</a:t>
            </a:r>
          </a:p>
          <a:p>
            <a:pPr marL="0" indent="0" algn="ctr">
              <a:buNone/>
            </a:pPr>
            <a:endParaRPr lang="en-AU" sz="2800" b="1" i="1" dirty="0" smtClean="0"/>
          </a:p>
          <a:p>
            <a:pPr marL="0" indent="0" algn="ctr">
              <a:buNone/>
            </a:pPr>
            <a:r>
              <a:rPr lang="en-AU" sz="2800" b="1" i="1" dirty="0" smtClean="0"/>
              <a:t>Invest in yourself</a:t>
            </a:r>
          </a:p>
          <a:p>
            <a:pPr marL="0" indent="0" algn="ctr">
              <a:buNone/>
            </a:pPr>
            <a:endParaRPr lang="en-AU" sz="2800" b="1" i="1" dirty="0" smtClean="0"/>
          </a:p>
          <a:p>
            <a:pPr marL="0" indent="0" algn="ctr">
              <a:buNone/>
            </a:pPr>
            <a:r>
              <a:rPr lang="en-AU" sz="2800" b="1" i="1" dirty="0" smtClean="0"/>
              <a:t>Because your parents and teachers are!!!</a:t>
            </a:r>
          </a:p>
          <a:p>
            <a:pPr marL="0" indent="0" algn="ctr">
              <a:buNone/>
            </a:pPr>
            <a:endParaRPr lang="en-AU" sz="2800" b="1" i="1" dirty="0"/>
          </a:p>
          <a:p>
            <a:pPr marL="0" indent="0" algn="ctr">
              <a:buNone/>
            </a:pPr>
            <a:r>
              <a:rPr lang="en-AU" sz="1700" b="1" i="1" dirty="0" smtClean="0"/>
              <a:t>Power point available via the </a:t>
            </a:r>
            <a:r>
              <a:rPr lang="en-AU" sz="1500" dirty="0">
                <a:hlinkClick r:id="rId2"/>
              </a:rPr>
              <a:t>JHS Li - BLOG - </a:t>
            </a:r>
            <a:r>
              <a:rPr lang="en-AU" sz="1500" dirty="0" err="1">
                <a:hlinkClick r:id="rId2"/>
              </a:rPr>
              <a:t>ary</a:t>
            </a:r>
            <a:r>
              <a:rPr lang="en-AU" sz="1700" b="1" i="1" dirty="0" smtClean="0"/>
              <a:t> </a:t>
            </a:r>
            <a:endParaRPr lang="en-AU" sz="1500" b="1" i="1" dirty="0"/>
          </a:p>
        </p:txBody>
      </p:sp>
    </p:spTree>
    <p:extLst>
      <p:ext uri="{BB962C8B-B14F-4D97-AF65-F5344CB8AC3E}">
        <p14:creationId xmlns:p14="http://schemas.microsoft.com/office/powerpoint/2010/main" val="1630836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-108520" y="620688"/>
            <a:ext cx="2843808" cy="4878388"/>
          </a:xfrm>
          <a:prstGeom prst="rect">
            <a:avLst/>
          </a:prstGeom>
        </p:spPr>
        <p:txBody>
          <a:bodyPr lIns="216000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00"/>
              </a:spcBef>
              <a:buSzPct val="90000"/>
              <a:buFontTx/>
              <a:buNone/>
            </a:pPr>
            <a:r>
              <a:rPr lang="en-AU" dirty="0" smtClean="0">
                <a:solidFill>
                  <a:srgbClr val="000066"/>
                </a:solidFill>
              </a:rPr>
              <a:t>Web 2.0 Utilities </a:t>
            </a: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</a:rPr>
              <a:t>Interactive</a:t>
            </a: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</a:rPr>
              <a:t>Social</a:t>
            </a: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</a:rPr>
              <a:t>Public domain</a:t>
            </a: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</a:rPr>
              <a:t>One-to-many</a:t>
            </a: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2"/>
              </a:rPr>
              <a:t>RSS Feeds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3"/>
              </a:rPr>
              <a:t>Twitter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err="1" smtClean="0">
                <a:solidFill>
                  <a:srgbClr val="000066"/>
                </a:solidFill>
                <a:hlinkClick r:id="rId4"/>
              </a:rPr>
              <a:t>Nings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5"/>
              </a:rPr>
              <a:t>Jing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6"/>
              </a:rPr>
              <a:t>Wikis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7"/>
              </a:rPr>
              <a:t>Blogs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err="1" smtClean="0">
                <a:solidFill>
                  <a:srgbClr val="000066"/>
                </a:solidFill>
                <a:hlinkClick r:id="rId8"/>
              </a:rPr>
              <a:t>Voicethread</a:t>
            </a:r>
            <a:endParaRPr lang="en-AU" sz="1900" dirty="0" smtClean="0">
              <a:solidFill>
                <a:srgbClr val="000066"/>
              </a:solidFill>
            </a:endParaRPr>
          </a:p>
          <a:p>
            <a:pPr lvl="1">
              <a:buSzPct val="90000"/>
            </a:pPr>
            <a:r>
              <a:rPr lang="en-AU" sz="1900" dirty="0" smtClean="0">
                <a:solidFill>
                  <a:srgbClr val="000066"/>
                </a:solidFill>
                <a:hlinkClick r:id="rId9"/>
              </a:rPr>
              <a:t>Weebly</a:t>
            </a:r>
            <a:r>
              <a:rPr lang="en-AU" sz="1900" dirty="0" smtClean="0">
                <a:solidFill>
                  <a:srgbClr val="000066"/>
                </a:solidFill>
              </a:rPr>
              <a:t> …</a:t>
            </a:r>
          </a:p>
          <a:p>
            <a:pPr marL="0" indent="0"/>
            <a:endParaRPr lang="en-AU" sz="2000" dirty="0" smtClean="0"/>
          </a:p>
        </p:txBody>
      </p:sp>
      <p:pic>
        <p:nvPicPr>
          <p:cNvPr id="4" name="Picture 4" descr="social-networking-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3" y="1127084"/>
            <a:ext cx="6408837" cy="532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4498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0" y="332656"/>
            <a:ext cx="8395834" cy="61926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064896" cy="4176464"/>
          </a:xfrm>
        </p:spPr>
        <p:txBody>
          <a:bodyPr>
            <a:noAutofit/>
          </a:bodyPr>
          <a:lstStyle/>
          <a:p>
            <a:pPr algn="ctr"/>
            <a:r>
              <a:rPr lang="en-AU" sz="6600" b="1" dirty="0" smtClean="0">
                <a:solidFill>
                  <a:schemeClr val="accent3"/>
                </a:solidFill>
              </a:rPr>
              <a:t>And after searching online in many different directions………</a:t>
            </a:r>
            <a:endParaRPr lang="en-AU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745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765" y="1"/>
            <a:ext cx="10038765" cy="70940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9577064" cy="2520280"/>
          </a:xfrm>
        </p:spPr>
        <p:txBody>
          <a:bodyPr>
            <a:noAutofit/>
          </a:bodyPr>
          <a:lstStyle/>
          <a:p>
            <a:pPr algn="ctr"/>
            <a:r>
              <a:rPr lang="en-AU" sz="5400" b="1" dirty="0" smtClean="0">
                <a:solidFill>
                  <a:schemeClr val="tx1"/>
                </a:solidFill>
              </a:rPr>
              <a:t/>
            </a:r>
            <a:br>
              <a:rPr lang="en-AU" sz="5400" b="1" dirty="0" smtClean="0">
                <a:solidFill>
                  <a:schemeClr val="tx1"/>
                </a:solidFill>
              </a:rPr>
            </a:br>
            <a:r>
              <a:rPr lang="en-AU" sz="5400" b="1" dirty="0">
                <a:solidFill>
                  <a:schemeClr val="tx1"/>
                </a:solidFill>
              </a:rPr>
              <a:t/>
            </a:r>
            <a:br>
              <a:rPr lang="en-AU" sz="5400" b="1" dirty="0">
                <a:solidFill>
                  <a:schemeClr val="tx1"/>
                </a:solidFill>
              </a:rPr>
            </a:br>
            <a:r>
              <a:rPr lang="en-AU" sz="5400" b="1" dirty="0" smtClean="0">
                <a:solidFill>
                  <a:schemeClr val="tx1"/>
                </a:solidFill>
              </a:rPr>
              <a:t>You may end up High and Dry feeling like you’re just wasting your time… </a:t>
            </a:r>
            <a:endParaRPr lang="en-A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198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0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-5928" r="-1724" b="14840"/>
          <a:stretch/>
        </p:blipFill>
        <p:spPr>
          <a:xfrm>
            <a:off x="1979712" y="1460440"/>
            <a:ext cx="5040560" cy="52089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512168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So you need to know how to manage the flow of information</a:t>
            </a:r>
            <a:r>
              <a:rPr lang="en-AU" dirty="0" smtClean="0">
                <a:solidFill>
                  <a:schemeClr val="bg1"/>
                </a:solidFill>
              </a:rPr>
              <a:t>…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50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56902" cy="4489568"/>
          </a:xfrm>
        </p:spPr>
        <p:txBody>
          <a:bodyPr>
            <a:normAutofit/>
          </a:bodyPr>
          <a:lstStyle/>
          <a:p>
            <a:pPr algn="ctr"/>
            <a:r>
              <a:rPr lang="en-AU" dirty="0" smtClean="0"/>
              <a:t>Evaluate the online tool using the commonly known:</a:t>
            </a:r>
            <a:br>
              <a:rPr lang="en-AU" dirty="0" smtClean="0"/>
            </a:br>
            <a:r>
              <a:rPr lang="en-AU" dirty="0" smtClean="0"/>
              <a:t> </a:t>
            </a:r>
            <a:br>
              <a:rPr lang="en-AU" dirty="0" smtClean="0"/>
            </a:br>
            <a:r>
              <a:rPr lang="en-AU" b="1" dirty="0" smtClean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AU" b="1" dirty="0">
                <a:solidFill>
                  <a:schemeClr val="bg2">
                    <a:lumMod val="50000"/>
                  </a:schemeClr>
                </a:solidFill>
              </a:rPr>
              <a:t>. R. A. P.</a:t>
            </a:r>
            <a:r>
              <a:rPr lang="en-AU" sz="3200" b="1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AU" sz="3200" b="1" dirty="0" smtClean="0">
                <a:solidFill>
                  <a:schemeClr val="bg2">
                    <a:lumMod val="50000"/>
                  </a:schemeClr>
                </a:solidFill>
              </a:rPr>
              <a:t>method</a:t>
            </a:r>
            <a:r>
              <a:rPr lang="en-AU" sz="32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AU" sz="3200" b="1" dirty="0">
                <a:solidFill>
                  <a:schemeClr val="bg2">
                    <a:lumMod val="50000"/>
                  </a:schemeClr>
                </a:solidFill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520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429</TotalTime>
  <Words>830</Words>
  <Application>Microsoft Office PowerPoint</Application>
  <PresentationFormat>On-screen Show (4:3)</PresentationFormat>
  <Paragraphs>186</Paragraphs>
  <Slides>31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Austin</vt:lpstr>
      <vt:lpstr>Document</vt:lpstr>
      <vt:lpstr>     2016 Year 11 learning conference  The on-Line Learning environment</vt:lpstr>
      <vt:lpstr>PowerPoint Presentation</vt:lpstr>
      <vt:lpstr>PowerPoint Presentation</vt:lpstr>
      <vt:lpstr>PowerPoint Presentation</vt:lpstr>
      <vt:lpstr>And after searching online in many different directions………</vt:lpstr>
      <vt:lpstr>  You may end up High and Dry feeling like you’re just wasting your time… </vt:lpstr>
      <vt:lpstr>PowerPoint Presentation</vt:lpstr>
      <vt:lpstr>So you need to know how to manage the flow of information…</vt:lpstr>
      <vt:lpstr>Evaluate the online tool using the commonly known:   C. R. A. P.   method </vt:lpstr>
      <vt:lpstr>C.R.A.P.</vt:lpstr>
      <vt:lpstr>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is hard work…..</vt:lpstr>
      <vt:lpstr>Work Smarter….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Referencing in Word tutorial </vt:lpstr>
      <vt:lpstr>Education is Personal Power</vt:lpstr>
      <vt:lpstr>PowerPoint Presentation</vt:lpstr>
      <vt:lpstr>PowerPoint Presentation</vt:lpstr>
      <vt:lpstr>What’s your excuse  if you under-achieve?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Donovan</dc:creator>
  <cp:lastModifiedBy>Donovan, Michelle</cp:lastModifiedBy>
  <cp:revision>38</cp:revision>
  <dcterms:created xsi:type="dcterms:W3CDTF">2012-07-13T09:12:08Z</dcterms:created>
  <dcterms:modified xsi:type="dcterms:W3CDTF">2016-02-14T05:58:53Z</dcterms:modified>
</cp:coreProperties>
</file>